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3" r:id="rId5"/>
    <p:sldId id="267" r:id="rId6"/>
    <p:sldId id="259" r:id="rId7"/>
    <p:sldId id="261" r:id="rId8"/>
    <p:sldId id="262" r:id="rId9"/>
    <p:sldId id="266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706"/>
    <p:restoredTop sz="98973" autoAdjust="0"/>
  </p:normalViewPr>
  <p:slideViewPr>
    <p:cSldViewPr snapToGrid="0" snapToObjects="1">
      <p:cViewPr>
        <p:scale>
          <a:sx n="100" d="100"/>
          <a:sy n="100" d="100"/>
        </p:scale>
        <p:origin x="864" y="10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9A4F4-60D5-1047-A96D-EFE227B9F971}" type="datetimeFigureOut">
              <a:rPr lang="en-US" smtClean="0"/>
              <a:t>6/13/17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4FE01-CC88-A642-84C3-75D29C3FF6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4966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9A4F4-60D5-1047-A96D-EFE227B9F971}" type="datetimeFigureOut">
              <a:rPr lang="en-US" smtClean="0"/>
              <a:t>6/13/17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4FE01-CC88-A642-84C3-75D29C3FF6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094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9A4F4-60D5-1047-A96D-EFE227B9F971}" type="datetimeFigureOut">
              <a:rPr lang="en-US" smtClean="0"/>
              <a:t>6/13/17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4FE01-CC88-A642-84C3-75D29C3FF6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533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9A4F4-60D5-1047-A96D-EFE227B9F971}" type="datetimeFigureOut">
              <a:rPr lang="en-US" smtClean="0"/>
              <a:t>6/13/17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4FE01-CC88-A642-84C3-75D29C3FF6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375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9A4F4-60D5-1047-A96D-EFE227B9F971}" type="datetimeFigureOut">
              <a:rPr lang="en-US" smtClean="0"/>
              <a:t>6/13/17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4FE01-CC88-A642-84C3-75D29C3FF6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67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9A4F4-60D5-1047-A96D-EFE227B9F971}" type="datetimeFigureOut">
              <a:rPr lang="en-US" smtClean="0"/>
              <a:t>6/13/17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4FE01-CC88-A642-84C3-75D29C3FF6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952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9A4F4-60D5-1047-A96D-EFE227B9F971}" type="datetimeFigureOut">
              <a:rPr lang="en-US" smtClean="0"/>
              <a:t>6/13/17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4FE01-CC88-A642-84C3-75D29C3FF6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195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9A4F4-60D5-1047-A96D-EFE227B9F971}" type="datetimeFigureOut">
              <a:rPr lang="en-US" smtClean="0"/>
              <a:t>6/13/17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4FE01-CC88-A642-84C3-75D29C3FF6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351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9A4F4-60D5-1047-A96D-EFE227B9F971}" type="datetimeFigureOut">
              <a:rPr lang="en-US" smtClean="0"/>
              <a:t>6/13/17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4FE01-CC88-A642-84C3-75D29C3FF6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7644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9A4F4-60D5-1047-A96D-EFE227B9F971}" type="datetimeFigureOut">
              <a:rPr lang="en-US" smtClean="0"/>
              <a:t>6/13/17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4FE01-CC88-A642-84C3-75D29C3FF6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942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9A4F4-60D5-1047-A96D-EFE227B9F971}" type="datetimeFigureOut">
              <a:rPr lang="en-US" smtClean="0"/>
              <a:t>6/13/17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4FE01-CC88-A642-84C3-75D29C3FF6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4921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A9A4F4-60D5-1047-A96D-EFE227B9F971}" type="datetimeFigureOut">
              <a:rPr lang="en-US" smtClean="0"/>
              <a:t>6/13/17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D4FE01-CC88-A642-84C3-75D29C3FF6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8625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IMPALAMusic" TargetMode="External"/><Relationship Id="rId4" Type="http://schemas.openxmlformats.org/officeDocument/2006/relationships/hyperlink" Target="http://www.impalamusic.org/" TargetMode="External"/><Relationship Id="rId5" Type="http://schemas.openxmlformats.org/officeDocument/2006/relationships/image" Target="../media/image2.tiff"/><Relationship Id="rId6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hyperlink" Target="mailto:mphilibert@impalamusic.or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966" y="740832"/>
            <a:ext cx="10270067" cy="3310468"/>
          </a:xfrm>
        </p:spPr>
        <p:txBody>
          <a:bodyPr>
            <a:normAutofit fontScale="90000"/>
          </a:bodyPr>
          <a:lstStyle/>
          <a:p>
            <a:pPr algn="r"/>
            <a:r>
              <a:rPr lang="fr-FR" sz="8000" b="1" dirty="0"/>
              <a:t>Proposal for a Directive </a:t>
            </a:r>
            <a:r>
              <a:rPr lang="fr-FR" sz="8000" b="1" dirty="0" smtClean="0"/>
              <a:t/>
            </a:r>
            <a:br>
              <a:rPr lang="fr-FR" sz="8000" b="1" dirty="0" smtClean="0"/>
            </a:br>
            <a:r>
              <a:rPr lang="fr-FR" sz="8000" b="1" dirty="0" smtClean="0"/>
              <a:t>on </a:t>
            </a:r>
            <a:r>
              <a:rPr lang="fr-FR" sz="8000" b="1" dirty="0"/>
              <a:t>copyright in the </a:t>
            </a:r>
            <a:r>
              <a:rPr lang="fr-FR" sz="8000" b="1" dirty="0" smtClean="0"/>
              <a:t/>
            </a:r>
            <a:br>
              <a:rPr lang="fr-FR" sz="8000" b="1" dirty="0" smtClean="0"/>
            </a:br>
            <a:r>
              <a:rPr lang="fr-FR" sz="8000" b="1" dirty="0" smtClean="0"/>
              <a:t>Digital </a:t>
            </a:r>
            <a:r>
              <a:rPr lang="fr-FR" sz="8000" b="1" dirty="0"/>
              <a:t>Single Market</a:t>
            </a:r>
            <a:endParaRPr lang="fr-FR" sz="8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23481"/>
            <a:ext cx="12192000" cy="1234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59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029493"/>
            <a:ext cx="10515600" cy="4351338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fr-FR" sz="5400" dirty="0" smtClean="0"/>
          </a:p>
          <a:p>
            <a:pPr marL="0" indent="0" algn="ctr">
              <a:buNone/>
            </a:pPr>
            <a:endParaRPr lang="fr-FR" sz="5400" dirty="0"/>
          </a:p>
          <a:p>
            <a:pPr marL="0" indent="0" algn="ctr">
              <a:buNone/>
            </a:pPr>
            <a:r>
              <a:rPr lang="fr-FR" sz="5400" dirty="0" smtClean="0"/>
              <a:t>Thank </a:t>
            </a:r>
            <a:r>
              <a:rPr lang="fr-FR" sz="5400" dirty="0" smtClean="0"/>
              <a:t>you!</a:t>
            </a:r>
            <a:endParaRPr lang="fr-FR" sz="5400" dirty="0"/>
          </a:p>
          <a:p>
            <a:pPr marL="0" indent="0">
              <a:buNone/>
            </a:pPr>
            <a:endParaRPr lang="fr-FR" sz="2000" dirty="0" smtClean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fr-FR" sz="1800" dirty="0" smtClean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fr-FR" sz="1800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fr-FR" sz="1800" dirty="0" smtClean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fr-FR" sz="1800" dirty="0" smtClean="0"/>
              <a:t>Matthieu Philibert				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fr-FR" sz="1800" dirty="0" smtClean="0"/>
              <a:t>Public </a:t>
            </a:r>
            <a:r>
              <a:rPr lang="fr-FR" sz="1800" dirty="0"/>
              <a:t>Affairs </a:t>
            </a:r>
            <a:r>
              <a:rPr lang="fr-FR" sz="1800" dirty="0" smtClean="0"/>
              <a:t>Manager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fr-FR" sz="1800" dirty="0" smtClean="0"/>
              <a:t>IMPALA</a:t>
            </a:r>
            <a:endParaRPr lang="fr-FR" sz="1800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fr-FR" sz="1800" dirty="0" smtClean="0"/>
              <a:t>Phone</a:t>
            </a:r>
            <a:r>
              <a:rPr lang="fr-FR" sz="1800" dirty="0"/>
              <a:t>: +32 2 503 31 </a:t>
            </a:r>
            <a:r>
              <a:rPr lang="fr-FR" sz="1800" dirty="0" smtClean="0"/>
              <a:t>38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fr-FR" sz="1800" dirty="0" smtClean="0">
                <a:hlinkClick r:id="rId2"/>
              </a:rPr>
              <a:t>mphilibert@impalamusic.org</a:t>
            </a:r>
            <a:r>
              <a:rPr lang="fr-FR" sz="1800" dirty="0" smtClean="0"/>
              <a:t>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fr-FR" sz="1800" dirty="0" smtClean="0"/>
              <a:t>Twitter</a:t>
            </a:r>
            <a:r>
              <a:rPr lang="fr-FR" sz="1800" dirty="0"/>
              <a:t>: </a:t>
            </a:r>
            <a:r>
              <a:rPr lang="fr-FR" sz="1800" u="sng" dirty="0">
                <a:hlinkClick r:id="rId3"/>
              </a:rPr>
              <a:t>@</a:t>
            </a:r>
            <a:r>
              <a:rPr lang="fr-FR" sz="1800" u="sng" dirty="0" smtClean="0">
                <a:hlinkClick r:id="rId3"/>
              </a:rPr>
              <a:t>IMPALAMusic</a:t>
            </a:r>
            <a:endParaRPr lang="fr-FR" sz="1800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fr-FR" sz="1800" u="sng" dirty="0" smtClean="0">
                <a:hlinkClick r:id="rId4"/>
              </a:rPr>
              <a:t>www.impalamusic.org</a:t>
            </a:r>
            <a:r>
              <a:rPr lang="fr-FR" sz="1800" dirty="0"/>
              <a:t> 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51218" y="3638549"/>
            <a:ext cx="1602582" cy="160258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623481"/>
            <a:ext cx="12192000" cy="1234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353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90500"/>
            <a:ext cx="10515600" cy="1325563"/>
          </a:xfrm>
        </p:spPr>
        <p:txBody>
          <a:bodyPr/>
          <a:lstStyle/>
          <a:p>
            <a:r>
              <a:rPr lang="en-US" b="1" dirty="0" smtClean="0"/>
              <a:t>The proposal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68425"/>
            <a:ext cx="10515600" cy="4509056"/>
          </a:xfrm>
        </p:spPr>
        <p:txBody>
          <a:bodyPr>
            <a:noAutofit/>
          </a:bodyPr>
          <a:lstStyle/>
          <a:p>
            <a:pPr algn="just"/>
            <a:endParaRPr lang="en-US" sz="400" dirty="0" smtClean="0"/>
          </a:p>
          <a:p>
            <a:pPr algn="just"/>
            <a:r>
              <a:rPr lang="en-US" sz="2600" dirty="0" smtClean="0"/>
              <a:t>The </a:t>
            </a:r>
            <a:r>
              <a:rPr lang="en-US" sz="2600" dirty="0"/>
              <a:t>European Commission </a:t>
            </a:r>
            <a:r>
              <a:rPr lang="en-US" sz="2600" dirty="0" smtClean="0"/>
              <a:t>(EC) published </a:t>
            </a:r>
            <a:r>
              <a:rPr lang="en-US" sz="2600" dirty="0"/>
              <a:t>its proposal for a Directive on Copyright on 14 </a:t>
            </a:r>
            <a:r>
              <a:rPr lang="en-US" sz="2600" dirty="0" smtClean="0"/>
              <a:t>September 2016. </a:t>
            </a:r>
            <a:endParaRPr lang="fr-FR" sz="2600" dirty="0"/>
          </a:p>
          <a:p>
            <a:pPr algn="just"/>
            <a:r>
              <a:rPr lang="fr-FR" sz="2600" dirty="0"/>
              <a:t>It is part of the EC’s </a:t>
            </a:r>
            <a:r>
              <a:rPr lang="fr-FR" sz="2600" dirty="0" smtClean="0"/>
              <a:t>Digital Single Market (DSM) </a:t>
            </a:r>
            <a:r>
              <a:rPr lang="fr-FR" sz="2600" dirty="0"/>
              <a:t>Strategy, which also includes measures on geo-blocking, online platforms, etc. </a:t>
            </a:r>
          </a:p>
          <a:p>
            <a:pPr algn="just"/>
            <a:r>
              <a:rPr lang="en-US" sz="2600" dirty="0"/>
              <a:t>Of most interest to us are the provisions tackling the value gap, transparency and contracts. Other provisions in the proposed copyright directive include: </a:t>
            </a:r>
            <a:endParaRPr lang="fr-FR" sz="2600" dirty="0"/>
          </a:p>
          <a:p>
            <a:pPr lvl="1" algn="just"/>
            <a:r>
              <a:rPr lang="en-US" sz="2000" dirty="0"/>
              <a:t>3 new mandatory exceptions (related to teaching, text and data mining, and preservation).</a:t>
            </a:r>
            <a:endParaRPr lang="fr-FR" sz="2000" dirty="0"/>
          </a:p>
          <a:p>
            <a:pPr lvl="1" algn="just"/>
            <a:r>
              <a:rPr lang="fr-FR" sz="2000" dirty="0"/>
              <a:t>R</a:t>
            </a:r>
            <a:r>
              <a:rPr lang="en-US" sz="2000" dirty="0"/>
              <a:t>ight for news publishers for online use &amp; possible compensation for use under exceptions.</a:t>
            </a:r>
            <a:endParaRPr lang="fr-FR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23481"/>
            <a:ext cx="12192000" cy="1234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24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9700"/>
            <a:ext cx="10515600" cy="1325563"/>
          </a:xfrm>
        </p:spPr>
        <p:txBody>
          <a:bodyPr/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The ”value gap”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65263"/>
            <a:ext cx="10515600" cy="4351338"/>
          </a:xfrm>
        </p:spPr>
        <p:txBody>
          <a:bodyPr>
            <a:normAutofit/>
          </a:bodyPr>
          <a:lstStyle/>
          <a:p>
            <a:endParaRPr lang="en-US" sz="2400" dirty="0" smtClean="0"/>
          </a:p>
          <a:p>
            <a:pPr algn="just"/>
            <a:r>
              <a:rPr lang="en-US" sz="2400" dirty="0" smtClean="0"/>
              <a:t>Video streaming services have around </a:t>
            </a:r>
            <a:r>
              <a:rPr lang="en-US" sz="2400" b="1" dirty="0"/>
              <a:t>900 million users</a:t>
            </a:r>
            <a:r>
              <a:rPr lang="en-US" sz="2400" dirty="0"/>
              <a:t>,</a:t>
            </a:r>
            <a:r>
              <a:rPr lang="en-US" sz="2400" dirty="0" smtClean="0"/>
              <a:t> while subscription-based audio streaming services have a much smaller base of </a:t>
            </a:r>
            <a:r>
              <a:rPr lang="en-US" sz="2400" b="1" dirty="0"/>
              <a:t>212 million users</a:t>
            </a:r>
            <a:r>
              <a:rPr lang="en-US" sz="2400" dirty="0" smtClean="0"/>
              <a:t>. </a:t>
            </a:r>
          </a:p>
          <a:p>
            <a:pPr algn="just"/>
            <a:r>
              <a:rPr lang="en-US" sz="2400" dirty="0" smtClean="0"/>
              <a:t>Spotify paid record companies </a:t>
            </a:r>
            <a:r>
              <a:rPr lang="en-US" sz="2400" b="1" dirty="0"/>
              <a:t>$20 per user</a:t>
            </a:r>
            <a:r>
              <a:rPr lang="en-US" sz="2400" dirty="0" smtClean="0"/>
              <a:t> in 2015 while Youtube returned </a:t>
            </a:r>
            <a:r>
              <a:rPr lang="en-US" sz="2400" b="1" dirty="0"/>
              <a:t>less than $1 </a:t>
            </a:r>
            <a:r>
              <a:rPr lang="en-US" sz="2400" dirty="0" smtClean="0"/>
              <a:t>for each user.</a:t>
            </a:r>
          </a:p>
          <a:p>
            <a:pPr algn="just"/>
            <a:r>
              <a:rPr lang="en-US" sz="2400" dirty="0" smtClean="0"/>
              <a:t>Merlin members report that video streaming services command </a:t>
            </a:r>
            <a:r>
              <a:rPr lang="en-US" sz="2400" b="1" dirty="0"/>
              <a:t>10 times more users</a:t>
            </a:r>
            <a:r>
              <a:rPr lang="en-US" sz="2400" dirty="0"/>
              <a:t> </a:t>
            </a:r>
            <a:r>
              <a:rPr lang="en-US" sz="2400" dirty="0" smtClean="0"/>
              <a:t>than audio streaming services - but return </a:t>
            </a:r>
            <a:r>
              <a:rPr lang="en-US" sz="2400" b="1" dirty="0"/>
              <a:t>less than 10% of the </a:t>
            </a:r>
            <a:r>
              <a:rPr lang="en-US" sz="2400" b="1" dirty="0" smtClean="0"/>
              <a:t>revenues</a:t>
            </a:r>
            <a:r>
              <a:rPr lang="en-US" sz="2400" dirty="0" smtClean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23481"/>
            <a:ext cx="12192000" cy="1234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259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90500"/>
            <a:ext cx="10515600" cy="1325563"/>
          </a:xfrm>
        </p:spPr>
        <p:txBody>
          <a:bodyPr/>
          <a:lstStyle/>
          <a:p>
            <a:r>
              <a:rPr lang="fr-FR" b="1" dirty="0"/>
              <a:t>Addressing the value gap in the draft directive</a:t>
            </a:r>
            <a:endParaRPr lang="fr-F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94103"/>
            <a:ext cx="10515600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en-US" sz="2200" dirty="0" smtClean="0"/>
          </a:p>
          <a:p>
            <a:pPr algn="just"/>
            <a:r>
              <a:rPr lang="fr-FR" dirty="0"/>
              <a:t>The proposal to tackle the value gap has 2 elements: </a:t>
            </a:r>
          </a:p>
          <a:p>
            <a:pPr lvl="1" algn="just"/>
            <a:r>
              <a:rPr lang="fr-FR" dirty="0"/>
              <a:t>clarify the obligation for user-uploaded services active in providing access to large amount of works to conclude agreements with rightholders, and </a:t>
            </a:r>
          </a:p>
          <a:p>
            <a:pPr lvl="1" algn="just"/>
            <a:r>
              <a:rPr lang="fr-FR" dirty="0"/>
              <a:t>introduce an obligation for these services to take appropriate and proportionate measures to ensure protection of works. </a:t>
            </a:r>
          </a:p>
          <a:p>
            <a:pPr algn="just"/>
            <a:r>
              <a:rPr lang="fr-FR" dirty="0"/>
              <a:t>Note, some parliamentarians are asking for an exception for user generated content, which would cut across the value gap provisions. </a:t>
            </a:r>
            <a:endParaRPr lang="fr-F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23481"/>
            <a:ext cx="12192000" cy="1234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252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-13176"/>
            <a:ext cx="10515600" cy="1325563"/>
          </a:xfrm>
        </p:spPr>
        <p:txBody>
          <a:bodyPr/>
          <a:lstStyle/>
          <a:p>
            <a:r>
              <a:rPr lang="fr-FR" b="1" dirty="0"/>
              <a:t>What the value gap </a:t>
            </a:r>
            <a:r>
              <a:rPr lang="fr-FR" b="1" dirty="0" smtClean="0"/>
              <a:t>provisions </a:t>
            </a:r>
            <a:r>
              <a:rPr lang="fr-FR" b="1" dirty="0"/>
              <a:t>will achieve..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157843"/>
            <a:ext cx="10515600" cy="4351338"/>
          </a:xfrm>
        </p:spPr>
        <p:txBody>
          <a:bodyPr/>
          <a:lstStyle/>
          <a:p>
            <a:pPr algn="just"/>
            <a:r>
              <a:rPr lang="en-US" dirty="0"/>
              <a:t>H</a:t>
            </a:r>
            <a:r>
              <a:rPr lang="en-US" dirty="0" smtClean="0"/>
              <a:t>elp </a:t>
            </a:r>
            <a:r>
              <a:rPr lang="en-US" dirty="0"/>
              <a:t>level the playing field and rebalance negotiations between rightholders and online platforms providing access to copyrighted works. </a:t>
            </a:r>
          </a:p>
          <a:p>
            <a:pPr algn="just"/>
            <a:r>
              <a:rPr lang="en-US" dirty="0" smtClean="0"/>
              <a:t>Make </a:t>
            </a:r>
            <a:r>
              <a:rPr lang="en-US" dirty="0"/>
              <a:t>it easier for rightholders such as our members to negotiate on equal terms with the platforms and increase revenue for them and their artists. </a:t>
            </a:r>
          </a:p>
          <a:p>
            <a:pPr algn="just"/>
            <a:r>
              <a:rPr lang="en-US" dirty="0" smtClean="0"/>
              <a:t>Help </a:t>
            </a:r>
            <a:r>
              <a:rPr lang="en-US" dirty="0"/>
              <a:t>address unfair competition between user-uploaded services &amp; fully licensed services like Spotify (world’s #1) </a:t>
            </a:r>
          </a:p>
          <a:p>
            <a:pPr algn="just"/>
            <a:r>
              <a:rPr lang="en-US" dirty="0" smtClean="0"/>
              <a:t>Create </a:t>
            </a:r>
            <a:r>
              <a:rPr lang="en-US" dirty="0"/>
              <a:t>a fairer online licensing environment &amp; bringing more value back to the music sector. </a:t>
            </a:r>
            <a:endParaRPr lang="fr-FR" dirty="0"/>
          </a:p>
          <a:p>
            <a:endParaRPr lang="fr-F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23481"/>
            <a:ext cx="12192000" cy="1234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1120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fr-FR" b="1" dirty="0"/>
              <a:t>Transparency </a:t>
            </a:r>
            <a:r>
              <a:rPr lang="fr-FR" b="1" dirty="0" smtClean="0"/>
              <a:t>triangle</a:t>
            </a:r>
            <a:endParaRPr lang="fr-F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14425"/>
            <a:ext cx="10515600" cy="4351338"/>
          </a:xfr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just">
              <a:buNone/>
            </a:pPr>
            <a:endParaRPr lang="en-US" sz="2400" dirty="0"/>
          </a:p>
          <a:p>
            <a:pPr algn="just"/>
            <a:r>
              <a:rPr lang="en-US" sz="3000" dirty="0" smtClean="0"/>
              <a:t>Also </a:t>
            </a:r>
            <a:r>
              <a:rPr lang="en-US" sz="3000" dirty="0"/>
              <a:t>part of its copyright proposal, the EC is introducing what it calls the ‘transparency triangle’: </a:t>
            </a:r>
            <a:endParaRPr lang="en-US" sz="3000" dirty="0" smtClean="0"/>
          </a:p>
          <a:p>
            <a:pPr marL="1485900" lvl="2" indent="-571500" algn="just">
              <a:buFont typeface="+mj-lt"/>
              <a:buAutoNum type="romanLcPeriod"/>
            </a:pPr>
            <a:r>
              <a:rPr lang="en-US" sz="2400" dirty="0" smtClean="0"/>
              <a:t>transparency </a:t>
            </a:r>
            <a:r>
              <a:rPr lang="en-US" sz="2400" dirty="0"/>
              <a:t>obligations </a:t>
            </a:r>
            <a:endParaRPr lang="en-US" sz="2400" dirty="0" smtClean="0"/>
          </a:p>
          <a:p>
            <a:pPr marL="1485900" lvl="2" indent="-571500" algn="just">
              <a:buFont typeface="+mj-lt"/>
              <a:buAutoNum type="romanLcPeriod"/>
            </a:pPr>
            <a:r>
              <a:rPr lang="en-US" sz="2400" dirty="0" smtClean="0"/>
              <a:t>contract </a:t>
            </a:r>
            <a:r>
              <a:rPr lang="en-US" sz="2400" dirty="0"/>
              <a:t>adjustment </a:t>
            </a:r>
            <a:r>
              <a:rPr lang="en-US" sz="2400" dirty="0" smtClean="0"/>
              <a:t>right </a:t>
            </a:r>
          </a:p>
          <a:p>
            <a:pPr marL="1485900" lvl="2" indent="-571500" algn="just">
              <a:buFont typeface="+mj-lt"/>
              <a:buAutoNum type="romanLcPeriod"/>
            </a:pPr>
            <a:r>
              <a:rPr lang="en-US" sz="2400" dirty="0" smtClean="0"/>
              <a:t>dispute </a:t>
            </a:r>
            <a:r>
              <a:rPr lang="en-US" sz="2400" dirty="0"/>
              <a:t>resolution mechanism </a:t>
            </a:r>
            <a:endParaRPr lang="en-US" sz="2400" dirty="0" smtClean="0"/>
          </a:p>
          <a:p>
            <a:pPr algn="just"/>
            <a:endParaRPr lang="en-US" sz="600" dirty="0" smtClean="0"/>
          </a:p>
          <a:p>
            <a:pPr algn="just"/>
            <a:r>
              <a:rPr lang="en-US" sz="3000" dirty="0" smtClean="0"/>
              <a:t>Some parliamentarians are also asking for a new unwaivable remuneration right for performers against platforms. </a:t>
            </a:r>
            <a:endParaRPr lang="fr-FR" sz="3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23481"/>
            <a:ext cx="12192000" cy="1234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104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fr-FR" b="1" dirty="0"/>
              <a:t>IMPALA’s position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14425"/>
            <a:ext cx="10515600" cy="4351338"/>
          </a:xfrm>
        </p:spPr>
        <p:txBody>
          <a:bodyPr>
            <a:normAutofit/>
          </a:bodyPr>
          <a:lstStyle/>
          <a:p>
            <a:endParaRPr lang="fr-FR" sz="400" b="1" dirty="0" smtClean="0"/>
          </a:p>
          <a:p>
            <a:pPr algn="just"/>
            <a:r>
              <a:rPr lang="fr-FR" sz="2400" b="1" dirty="0" smtClean="0"/>
              <a:t>i</a:t>
            </a:r>
            <a:r>
              <a:rPr lang="fr-FR" sz="2400" b="1" dirty="0"/>
              <a:t>) Consolidate the EC’s approach to address the value </a:t>
            </a:r>
            <a:r>
              <a:rPr lang="fr-FR" sz="2400" b="1" dirty="0" smtClean="0"/>
              <a:t>gap.</a:t>
            </a:r>
            <a:r>
              <a:rPr lang="fr-FR" sz="2400" b="1" dirty="0"/>
              <a:t> </a:t>
            </a:r>
            <a:endParaRPr lang="fr-FR" sz="2400" dirty="0"/>
          </a:p>
          <a:p>
            <a:pPr algn="just"/>
            <a:r>
              <a:rPr lang="fr-FR" sz="2400" b="1" dirty="0"/>
              <a:t>ii) Dismiss a UGC exception or other new exceptions beyond those proposed by the EC </a:t>
            </a:r>
            <a:r>
              <a:rPr lang="fr-FR" sz="2400" dirty="0" smtClean="0"/>
              <a:t>to </a:t>
            </a:r>
            <a:r>
              <a:rPr lang="fr-FR" sz="2400" dirty="0"/>
              <a:t>avoid taking a step back.</a:t>
            </a:r>
          </a:p>
          <a:p>
            <a:pPr algn="just"/>
            <a:r>
              <a:rPr lang="fr-FR" sz="2400" b="1" dirty="0"/>
              <a:t>iii) Introduce limits to the contract adjustment </a:t>
            </a:r>
            <a:r>
              <a:rPr lang="fr-FR" sz="2400" b="1" dirty="0" smtClean="0"/>
              <a:t>clause</a:t>
            </a:r>
            <a:r>
              <a:rPr lang="fr-FR" sz="2400" b="1" dirty="0"/>
              <a:t> </a:t>
            </a:r>
            <a:r>
              <a:rPr lang="fr-FR" sz="2400" dirty="0"/>
              <a:t>to ensure certainty and risk-taking in new artistic projects can continue.</a:t>
            </a:r>
          </a:p>
          <a:p>
            <a:pPr algn="just"/>
            <a:r>
              <a:rPr lang="fr-FR" sz="2400" b="1" dirty="0"/>
              <a:t>iv) Oppose a new equitable remuneration right for performers </a:t>
            </a:r>
            <a:r>
              <a:rPr lang="fr-FR" sz="2400" dirty="0"/>
              <a:t>to ensure investment can continue, avoid double payments and allow the sector to focus on negotiated solutions with performers. </a:t>
            </a:r>
          </a:p>
          <a:p>
            <a:pPr algn="just"/>
            <a:r>
              <a:rPr lang="fr-FR" sz="2400" b="1" dirty="0"/>
              <a:t>v) Support the transparency obligations with some </a:t>
            </a:r>
            <a:r>
              <a:rPr lang="fr-FR" sz="2400" b="1" dirty="0" smtClean="0"/>
              <a:t>clarifications </a:t>
            </a:r>
            <a:r>
              <a:rPr lang="fr-FR" sz="2400" dirty="0" smtClean="0"/>
              <a:t>to </a:t>
            </a:r>
            <a:r>
              <a:rPr lang="fr-FR" sz="2400" dirty="0"/>
              <a:t>ensure compatibility with our sector's own innovative practices</a:t>
            </a:r>
            <a:r>
              <a:rPr lang="fr-FR" sz="2400" b="1" dirty="0" smtClean="0"/>
              <a:t>.</a:t>
            </a:r>
            <a:endParaRPr lang="fr-FR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23481"/>
            <a:ext cx="12192000" cy="1234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919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fr-FR" b="1" dirty="0"/>
              <a:t>Where we are </a:t>
            </a:r>
            <a:r>
              <a:rPr lang="fr-FR" b="1" dirty="0" smtClean="0"/>
              <a:t>now / Next </a:t>
            </a:r>
            <a:r>
              <a:rPr lang="fr-FR" b="1" dirty="0"/>
              <a:t>steps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14425"/>
            <a:ext cx="10515600" cy="4351338"/>
          </a:xfrm>
        </p:spPr>
        <p:txBody>
          <a:bodyPr>
            <a:normAutofit/>
          </a:bodyPr>
          <a:lstStyle/>
          <a:p>
            <a:pPr algn="just"/>
            <a:r>
              <a:rPr lang="fr-FR" sz="2400" dirty="0"/>
              <a:t>Once tabled by the Commission, the proposal went in parallel to the European Parliament and member states. </a:t>
            </a:r>
          </a:p>
          <a:p>
            <a:pPr algn="just"/>
            <a:r>
              <a:rPr lang="en-US" sz="2400" dirty="0"/>
              <a:t>While member states are progressing more slowly, the Parliament is now at the stage of compromises and first votes</a:t>
            </a:r>
            <a:r>
              <a:rPr lang="en-US" sz="2400" dirty="0" smtClean="0"/>
              <a:t>.</a:t>
            </a:r>
            <a:endParaRPr lang="fr-FR" sz="2400" dirty="0"/>
          </a:p>
          <a:p>
            <a:pPr algn="just"/>
            <a:r>
              <a:rPr lang="fr-FR" sz="2400" dirty="0"/>
              <a:t>In the Parliament, there is one leading committee, and 4 committees giving an opinion. All draft reports are out, and so are the proposed amendments. We now have a series of votes between now and September, with a first vote which took place last week </a:t>
            </a:r>
            <a:r>
              <a:rPr lang="fr-FR" sz="2400" dirty="0" smtClean="0"/>
              <a:t>in one of the committees. </a:t>
            </a:r>
          </a:p>
          <a:p>
            <a:pPr algn="just"/>
            <a:r>
              <a:rPr lang="fr-FR" sz="2400" dirty="0" smtClean="0"/>
              <a:t>Then</a:t>
            </a:r>
            <a:r>
              <a:rPr lang="fr-FR" sz="2400" dirty="0"/>
              <a:t>, once the Council has adopted its position both institutions will enter a trilogue with the Commission to try and reach a </a:t>
            </a:r>
            <a:r>
              <a:rPr lang="fr-FR" sz="2400" dirty="0" smtClean="0"/>
              <a:t>compromise on the overall text. </a:t>
            </a:r>
          </a:p>
          <a:p>
            <a:pPr algn="just"/>
            <a:r>
              <a:rPr lang="fr-FR" sz="2400" dirty="0" smtClean="0"/>
              <a:t>Estimated date of adoption for the proposal is early 2018. </a:t>
            </a:r>
          </a:p>
          <a:p>
            <a:pPr algn="just"/>
            <a:endParaRPr lang="fr-FR" sz="2400" dirty="0"/>
          </a:p>
          <a:p>
            <a:endParaRPr lang="fr-FR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23481"/>
            <a:ext cx="12192000" cy="1234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390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700643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fr-FR" dirty="0" smtClean="0"/>
              <a:t>  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 algn="ctr">
              <a:buNone/>
            </a:pPr>
            <a:r>
              <a:rPr lang="fr-FR" sz="5000" dirty="0" smtClean="0"/>
              <a:t>Questions? </a:t>
            </a:r>
            <a:endParaRPr lang="fr-FR" sz="5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23481"/>
            <a:ext cx="12192000" cy="1234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134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534</Words>
  <Application>Microsoft Macintosh PowerPoint</Application>
  <PresentationFormat>Grand écran</PresentationFormat>
  <Paragraphs>63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4" baseType="lpstr">
      <vt:lpstr>Calibri</vt:lpstr>
      <vt:lpstr>Calibri Light</vt:lpstr>
      <vt:lpstr>Arial</vt:lpstr>
      <vt:lpstr>Office Theme</vt:lpstr>
      <vt:lpstr>Proposal for a Directive  on copyright in the  Digital Single Market</vt:lpstr>
      <vt:lpstr>The proposal</vt:lpstr>
      <vt:lpstr> The ”value gap”</vt:lpstr>
      <vt:lpstr>Addressing the value gap in the draft directive</vt:lpstr>
      <vt:lpstr>What the value gap provisions will achieve..</vt:lpstr>
      <vt:lpstr>Transparency triangle</vt:lpstr>
      <vt:lpstr>IMPALA’s position</vt:lpstr>
      <vt:lpstr>Where we are now / Next steps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European Music in Numbers</dc:title>
  <dc:creator>Microsoft Office User</dc:creator>
  <cp:lastModifiedBy>Matthieu Philibert</cp:lastModifiedBy>
  <cp:revision>32</cp:revision>
  <dcterms:created xsi:type="dcterms:W3CDTF">2017-06-13T10:43:00Z</dcterms:created>
  <dcterms:modified xsi:type="dcterms:W3CDTF">2017-06-13T14:40:21Z</dcterms:modified>
</cp:coreProperties>
</file>